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4" r:id="rId8"/>
    <p:sldId id="263" r:id="rId9"/>
    <p:sldId id="265" r:id="rId10"/>
    <p:sldId id="26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2" autoAdjust="0"/>
    <p:restoredTop sz="94660"/>
  </p:normalViewPr>
  <p:slideViewPr>
    <p:cSldViewPr snapToGrid="0">
      <p:cViewPr varScale="1">
        <p:scale>
          <a:sx n="77" d="100"/>
          <a:sy n="77" d="100"/>
        </p:scale>
        <p:origin x="200" y="6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C32CE3-4583-45BD-BFC2-81E036178F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238A8E2-6F9C-4C78-B49B-0984EAB4CF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F88C77-F81C-4B3E-AC15-9B77471141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43492-36CB-44B5-9482-9FDAF8743D3A}" type="datetimeFigureOut">
              <a:rPr lang="en-US" smtClean="0"/>
              <a:t>5/25/20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C4B041-F970-4811-8356-64404DD6E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1B50C0-7DDE-431B-B509-9A83B9012C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EAD09-124E-4295-B0B7-95D3169559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7369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E6E93F-1145-48BC-B41F-9B473B5A50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053A038-99F5-4B37-BDAF-72F683E931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927F70-257A-4277-8A08-4773A243EC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43492-36CB-44B5-9482-9FDAF8743D3A}" type="datetimeFigureOut">
              <a:rPr lang="en-US" smtClean="0"/>
              <a:t>5/25/20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D42FE6-8ED8-49C2-95EA-ED358B9B1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798EFF-2643-476B-871D-2BB0ECD172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EAD09-124E-4295-B0B7-95D3169559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527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1071F3A-7A04-4C96-B704-58BD768E0B5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77662D5-CA64-4E25-B85F-84AA69CEE6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2F6198-E1A1-4E53-AC14-1770157DFA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43492-36CB-44B5-9482-9FDAF8743D3A}" type="datetimeFigureOut">
              <a:rPr lang="en-US" smtClean="0"/>
              <a:t>5/25/20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FBE00F-7956-41B8-9754-1D310CDD58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BEAAD2-77A1-4B5D-B3CC-1E013D640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EAD09-124E-4295-B0B7-95D3169559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756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5C02CF-E53A-4C8B-B75F-30EBFF2FB2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47EA93-2F1A-489A-80DE-9937DD93E9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9F034B-3A28-46BB-9765-70CBFF1F6A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43492-36CB-44B5-9482-9FDAF8743D3A}" type="datetimeFigureOut">
              <a:rPr lang="en-US" smtClean="0"/>
              <a:t>5/25/20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E2B40F-18D2-4FF2-8617-37BD75CDED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53D9BD-82EE-49D0-94A1-BE63BEB615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EAD09-124E-4295-B0B7-95D3169559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604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8720F7-62F9-445B-A2BC-5F8E5C18E5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56BA66-4BB9-4827-9597-4A91DA3AE3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D4D1DD-5552-4622-A83E-754BDB4650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43492-36CB-44B5-9482-9FDAF8743D3A}" type="datetimeFigureOut">
              <a:rPr lang="en-US" smtClean="0"/>
              <a:t>5/25/20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0A6809-FCBB-46A7-B642-C7BA8DCE43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56DA6C-5FEA-403C-A7A3-2FBD4B106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EAD09-124E-4295-B0B7-95D3169559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175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AD128A-7C29-4F0B-A68E-EB8F78C843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747526-BDDF-4E5D-855F-C8335ECE62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88D209-7FB8-494F-A91A-A62F294836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367F33-EF76-4837-B5C9-0F629D389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43492-36CB-44B5-9482-9FDAF8743D3A}" type="datetimeFigureOut">
              <a:rPr lang="en-US" smtClean="0"/>
              <a:t>5/25/20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F09079-5BF2-4648-8A70-C5FA7C7EC7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598A3C-248F-426B-A92C-4197F7A78D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EAD09-124E-4295-B0B7-95D3169559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474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8CFB44-4EB1-4388-8452-CF2CF3F346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35055B-E149-4176-A3D1-8219E1660A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C556299-D8E8-40D2-ACFB-DA0C7390DB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F5C3D30-2842-4B64-8C06-9BF3F22FD2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7318506-E5F4-4507-9472-079C87ECB90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0F7EE8B-ABDF-45F1-8799-029CE49A46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43492-36CB-44B5-9482-9FDAF8743D3A}" type="datetimeFigureOut">
              <a:rPr lang="en-US" smtClean="0"/>
              <a:t>5/25/20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A9D6A7A-3117-4D7F-B515-24F98385E1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0FF9717-67CD-4C9A-B6A7-A33195A8F4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EAD09-124E-4295-B0B7-95D3169559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1412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E14882-ECAE-4036-B8CC-86E0DE5FE0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F610A91-4091-40A0-BAC2-BC38CD40D8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43492-36CB-44B5-9482-9FDAF8743D3A}" type="datetimeFigureOut">
              <a:rPr lang="en-US" smtClean="0"/>
              <a:t>5/25/20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039AFC4-D13C-4B4D-A35C-FC16D2F26E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289116-E0B6-4B2D-9D8A-B1C1DA0F82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EAD09-124E-4295-B0B7-95D3169559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62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C6F15A-EF1E-4D9A-AC7B-FB46726D6B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43492-36CB-44B5-9482-9FDAF8743D3A}" type="datetimeFigureOut">
              <a:rPr lang="en-US" smtClean="0"/>
              <a:t>5/25/20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6A77F3B-2624-47B7-BBFE-E59E56A270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A0BF75-7E37-4EE0-9EC8-0F7257E96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EAD09-124E-4295-B0B7-95D3169559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4511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ABA3A9-BA52-4CFF-8B9A-8F856D6345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5C3259-DFBD-4C3D-8F04-08882F5D7D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FC19F8-2253-4A9D-A15D-97D10E3C69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A97E65-FF34-442D-9D1C-85B8444CFB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43492-36CB-44B5-9482-9FDAF8743D3A}" type="datetimeFigureOut">
              <a:rPr lang="en-US" smtClean="0"/>
              <a:t>5/25/20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CE9B03-EB66-4E4B-9212-8E9AA72D95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1EEC87-217F-4674-9817-FF9E9E855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EAD09-124E-4295-B0B7-95D3169559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8914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0B8BF6-7C79-459C-A880-3783B11FFD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DF63CBE-CFD3-477C-9AEA-7D6ADFF055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E670B6-88C2-42E9-AE9E-1C919CCAEB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32DC01-82C7-4F87-9C95-0338226264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43492-36CB-44B5-9482-9FDAF8743D3A}" type="datetimeFigureOut">
              <a:rPr lang="en-US" smtClean="0"/>
              <a:t>5/25/20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07BA62-58F1-49A6-B52C-A1E661D0F7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03A028-60B8-4872-976F-85C606A11D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EAD09-124E-4295-B0B7-95D3169559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3339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617E2DD-BDBE-4628-A6D5-88C259115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53CB65-49A3-4441-AB74-8196DB95C1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1E8D74-06CF-482D-95A9-128B3A53F1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343492-36CB-44B5-9482-9FDAF8743D3A}" type="datetimeFigureOut">
              <a:rPr lang="en-US" smtClean="0"/>
              <a:t>5/25/20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F41B2E-112A-453D-BCC1-9E790903C1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2DE160-B6A4-446D-9D82-B8C31B0333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9EAD09-124E-4295-B0B7-95D3169559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7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indevconorthamerica.com/indevco-north-america-shifts-production-of-house-wrap-to-isolation-gown-materials/" TargetMode="External"/><Relationship Id="rId2" Type="http://schemas.openxmlformats.org/officeDocument/2006/relationships/hyperlink" Target="https://richmondbizsense.com/2020/04/08/local-clothiers-shift-production-to-protective-masks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hyperlink" Target="https://richmondbizsense.com/2020/05/13/chesterfield-car-hauler-revs-up-5m-capital-raise-to-build-home-delivery-service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orbes.com/business/#1ace4d46535f" TargetMode="External"/><Relationship Id="rId2" Type="http://schemas.openxmlformats.org/officeDocument/2006/relationships/hyperlink" Target="https://www.fastcompany.com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hyperlink" Target="https://smallbiztrends.com/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EDD119B-6BFA-4C3F-90CE-97DAFD604E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129D46-CBE5-4258-8752-054307CE66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24128" y="965199"/>
            <a:ext cx="6766078" cy="4927601"/>
          </a:xfrm>
        </p:spPr>
        <p:txBody>
          <a:bodyPr anchor="ctr">
            <a:normAutofit/>
          </a:bodyPr>
          <a:lstStyle/>
          <a:p>
            <a:pPr algn="r"/>
            <a:r>
              <a:rPr lang="en-US" sz="4800" dirty="0">
                <a:solidFill>
                  <a:schemeClr val="bg1"/>
                </a:solidFill>
              </a:rPr>
              <a:t>Using Crisis As An Opportunity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23C62E-EC97-4E6C-92C2-23EA270752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38729" y="965198"/>
            <a:ext cx="2707937" cy="4927602"/>
          </a:xfrm>
        </p:spPr>
        <p:txBody>
          <a:bodyPr anchor="ctr">
            <a:normAutofit/>
          </a:bodyPr>
          <a:lstStyle/>
          <a:p>
            <a:pPr algn="l"/>
            <a:r>
              <a:rPr lang="en-US" sz="2000" dirty="0">
                <a:solidFill>
                  <a:srgbClr val="FFC000"/>
                </a:solidFill>
              </a:rPr>
              <a:t>“You never change things by fighting the existing reality. To change something, build a new model that makes the existing model obsolete.”</a:t>
            </a:r>
          </a:p>
          <a:p>
            <a:pPr algn="l"/>
            <a:r>
              <a:rPr lang="en-US" sz="2000" dirty="0">
                <a:solidFill>
                  <a:srgbClr val="FFC000"/>
                </a:solidFill>
              </a:rPr>
              <a:t>--Buckminster Fuller </a:t>
            </a:r>
          </a:p>
          <a:p>
            <a:pPr algn="l"/>
            <a:endParaRPr lang="en-US" sz="2000" dirty="0">
              <a:solidFill>
                <a:srgbClr val="FFC000"/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C1572D0-F0FD-4D84-8F82-DC59140EB9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38160" y="2057399"/>
            <a:ext cx="0" cy="27432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47378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00311E-4F54-44D8-94DB-167919836B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If They Did It, So Can You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673EC77-3609-D743-B870-A86BBCF7EC3F}"/>
              </a:ext>
            </a:extLst>
          </p:cNvPr>
          <p:cNvGrpSpPr/>
          <p:nvPr/>
        </p:nvGrpSpPr>
        <p:grpSpPr>
          <a:xfrm>
            <a:off x="827540" y="4516121"/>
            <a:ext cx="10252665" cy="2341879"/>
            <a:chOff x="827540" y="4424680"/>
            <a:chExt cx="10252665" cy="2341879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B0C2E8D8-DD87-6344-9BB5-46C3348C39A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18879" y="5076008"/>
              <a:ext cx="2261326" cy="1130663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8A0F949D-1EAF-0D4B-8C73-69AE5F77C37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85810" y="5252152"/>
              <a:ext cx="2926218" cy="778374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7A3C9C3A-08EC-9C4E-9ABD-7814C68D4A0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758"/>
            <a:stretch/>
          </p:blipFill>
          <p:spPr>
            <a:xfrm>
              <a:off x="827540" y="4424680"/>
              <a:ext cx="3251419" cy="2341879"/>
            </a:xfrm>
            <a:prstGeom prst="rect">
              <a:avLst/>
            </a:prstGeom>
          </p:spPr>
        </p:pic>
      </p:grp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8595BE86-B4DE-664B-8216-48C3180D40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82379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/>
              <a:t>Gap started as a San Francisco-area record store that sold Levi’s. </a:t>
            </a:r>
          </a:p>
          <a:p>
            <a:r>
              <a:rPr lang="en-US" dirty="0"/>
              <a:t>PayPal began as a company making security software for handheld devices. </a:t>
            </a:r>
          </a:p>
          <a:p>
            <a:r>
              <a:rPr lang="en-US" dirty="0"/>
              <a:t>Wrigley originally used chewing gum as an incentive for customers to buy their baking powder. </a:t>
            </a:r>
          </a:p>
          <a:p>
            <a:r>
              <a:rPr lang="en-US" dirty="0"/>
              <a:t>YouTube was a video dating site.</a:t>
            </a:r>
          </a:p>
        </p:txBody>
      </p:sp>
    </p:spTree>
    <p:extLst>
      <p:ext uri="{BB962C8B-B14F-4D97-AF65-F5344CB8AC3E}">
        <p14:creationId xmlns:p14="http://schemas.microsoft.com/office/powerpoint/2010/main" val="34839576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00311E-4F54-44D8-94DB-167919836B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196" y="234496"/>
            <a:ext cx="11105606" cy="1325563"/>
          </a:xfrm>
        </p:spPr>
        <p:txBody>
          <a:bodyPr/>
          <a:lstStyle/>
          <a:p>
            <a:pPr algn="ctr"/>
            <a:r>
              <a:rPr lang="en-US" dirty="0"/>
              <a:t>What Do We Know About The </a:t>
            </a:r>
            <a:r>
              <a:rPr lang="en-US" dirty="0" err="1"/>
              <a:t>Covid</a:t>
            </a:r>
            <a:r>
              <a:rPr lang="en-US" dirty="0"/>
              <a:t> Economy?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0E82C5-3226-47E7-AB9D-9B752B1320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4647" y="1560059"/>
            <a:ext cx="11782697" cy="2939142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2400" dirty="0"/>
              <a:t>Some businesses and industries are faring much better than others. It’s better to own an auto mechanic shop than a hotel right now.</a:t>
            </a:r>
          </a:p>
          <a:p>
            <a:pPr>
              <a:lnSpc>
                <a:spcPct val="100000"/>
              </a:lnSpc>
            </a:pPr>
            <a:r>
              <a:rPr lang="en-US" sz="2400" dirty="0"/>
              <a:t>Some industries will have a much longer path back to “normal” </a:t>
            </a:r>
          </a:p>
          <a:p>
            <a:pPr>
              <a:lnSpc>
                <a:spcPct val="110000"/>
              </a:lnSpc>
            </a:pPr>
            <a:r>
              <a:rPr lang="en-US" sz="2400" dirty="0"/>
              <a:t>In industries that do go back to normal, parts of the business or sales cycle may change for a year or longer. For example, if you relied on conferences or networking events to generate new leads, you may need to build a new sales pipeline.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A43116C-F8D2-5540-971B-56C944C11B7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771"/>
          <a:stretch/>
        </p:blipFill>
        <p:spPr>
          <a:xfrm>
            <a:off x="3937258" y="4603704"/>
            <a:ext cx="4317473" cy="1996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8402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75DD4C-59FB-415D-85EF-A26E92E2F8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What Does It Mean To Pivot?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512204-8EEF-4683-9B0A-36092BF2B5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015" y="1868356"/>
            <a:ext cx="6560820" cy="4723652"/>
          </a:xfrm>
        </p:spPr>
        <p:txBody>
          <a:bodyPr>
            <a:normAutofit/>
          </a:bodyPr>
          <a:lstStyle/>
          <a:p>
            <a:r>
              <a:rPr lang="en-US" dirty="0"/>
              <a:t>Take a hard look at your business. What are your core assets and opportunities? What has been disrupted the past 60 days that may continue to be disrupted for a year or more?</a:t>
            </a:r>
          </a:p>
          <a:p>
            <a:r>
              <a:rPr lang="en-US" dirty="0"/>
              <a:t>What losses can be cut? Is there a product line or service that won’t be in use again soon?</a:t>
            </a:r>
          </a:p>
          <a:p>
            <a:r>
              <a:rPr lang="en-US" dirty="0"/>
              <a:t>Follow the customers – how has their buying behavior changed?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F4C7997-BB3E-9748-ACEE-B5448E735D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2483" y="3553465"/>
            <a:ext cx="3850742" cy="2586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5340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1">
            <a:extLst>
              <a:ext uri="{FF2B5EF4-FFF2-40B4-BE49-F238E27FC236}">
                <a16:creationId xmlns:a16="http://schemas.microsoft.com/office/drawing/2014/main" id="{0857522E-E7E8-4B13-AAEA-3D90FD2D06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9" name="Freeform 19">
            <a:extLst>
              <a:ext uri="{FF2B5EF4-FFF2-40B4-BE49-F238E27FC236}">
                <a16:creationId xmlns:a16="http://schemas.microsoft.com/office/drawing/2014/main" id="{51A5673D-423E-4E5D-B642-77D39FECB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6487116" cy="6858000"/>
          </a:xfrm>
          <a:custGeom>
            <a:avLst/>
            <a:gdLst>
              <a:gd name="connsiteX0" fmla="*/ 0 w 6487116"/>
              <a:gd name="connsiteY0" fmla="*/ 0 h 6858000"/>
              <a:gd name="connsiteX1" fmla="*/ 1850111 w 6487116"/>
              <a:gd name="connsiteY1" fmla="*/ 0 h 6858000"/>
              <a:gd name="connsiteX2" fmla="*/ 6487116 w 6487116"/>
              <a:gd name="connsiteY2" fmla="*/ 0 h 6858000"/>
              <a:gd name="connsiteX3" fmla="*/ 6487116 w 6487116"/>
              <a:gd name="connsiteY3" fmla="*/ 1900238 h 6858000"/>
              <a:gd name="connsiteX4" fmla="*/ 6116700 w 6487116"/>
              <a:gd name="connsiteY4" fmla="*/ 2178050 h 6858000"/>
              <a:gd name="connsiteX5" fmla="*/ 6112466 w 6487116"/>
              <a:gd name="connsiteY5" fmla="*/ 2184400 h 6858000"/>
              <a:gd name="connsiteX6" fmla="*/ 6106116 w 6487116"/>
              <a:gd name="connsiteY6" fmla="*/ 2193925 h 6858000"/>
              <a:gd name="connsiteX7" fmla="*/ 6099766 w 6487116"/>
              <a:gd name="connsiteY7" fmla="*/ 2201863 h 6858000"/>
              <a:gd name="connsiteX8" fmla="*/ 6099766 w 6487116"/>
              <a:gd name="connsiteY8" fmla="*/ 2211388 h 6858000"/>
              <a:gd name="connsiteX9" fmla="*/ 6099766 w 6487116"/>
              <a:gd name="connsiteY9" fmla="*/ 2220913 h 6858000"/>
              <a:gd name="connsiteX10" fmla="*/ 6106116 w 6487116"/>
              <a:gd name="connsiteY10" fmla="*/ 2228850 h 6858000"/>
              <a:gd name="connsiteX11" fmla="*/ 6112466 w 6487116"/>
              <a:gd name="connsiteY11" fmla="*/ 2238375 h 6858000"/>
              <a:gd name="connsiteX12" fmla="*/ 6116700 w 6487116"/>
              <a:gd name="connsiteY12" fmla="*/ 2244725 h 6858000"/>
              <a:gd name="connsiteX13" fmla="*/ 6487116 w 6487116"/>
              <a:gd name="connsiteY13" fmla="*/ 2522538 h 6858000"/>
              <a:gd name="connsiteX14" fmla="*/ 6487116 w 6487116"/>
              <a:gd name="connsiteY14" fmla="*/ 6858000 h 6858000"/>
              <a:gd name="connsiteX15" fmla="*/ 1850111 w 6487116"/>
              <a:gd name="connsiteY15" fmla="*/ 6858000 h 6858000"/>
              <a:gd name="connsiteX16" fmla="*/ 0 w 6487116"/>
              <a:gd name="connsiteY1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487116" h="6858000">
                <a:moveTo>
                  <a:pt x="0" y="0"/>
                </a:moveTo>
                <a:lnTo>
                  <a:pt x="1850111" y="0"/>
                </a:lnTo>
                <a:lnTo>
                  <a:pt x="6487116" y="0"/>
                </a:lnTo>
                <a:lnTo>
                  <a:pt x="6487116" y="1900238"/>
                </a:lnTo>
                <a:lnTo>
                  <a:pt x="6116700" y="2178050"/>
                </a:lnTo>
                <a:lnTo>
                  <a:pt x="6112466" y="2184400"/>
                </a:lnTo>
                <a:lnTo>
                  <a:pt x="6106116" y="2193925"/>
                </a:lnTo>
                <a:lnTo>
                  <a:pt x="6099766" y="2201863"/>
                </a:lnTo>
                <a:lnTo>
                  <a:pt x="6099766" y="2211388"/>
                </a:lnTo>
                <a:lnTo>
                  <a:pt x="6099766" y="2220913"/>
                </a:lnTo>
                <a:lnTo>
                  <a:pt x="6106116" y="2228850"/>
                </a:lnTo>
                <a:lnTo>
                  <a:pt x="6112466" y="2238375"/>
                </a:lnTo>
                <a:lnTo>
                  <a:pt x="6116700" y="2244725"/>
                </a:lnTo>
                <a:lnTo>
                  <a:pt x="6487116" y="2522538"/>
                </a:lnTo>
                <a:lnTo>
                  <a:pt x="6487116" y="6858000"/>
                </a:lnTo>
                <a:lnTo>
                  <a:pt x="1850111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CD7AE6-A56E-4497-9B7D-C12FC3ACD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908082" cy="1325563"/>
          </a:xfrm>
        </p:spPr>
        <p:txBody>
          <a:bodyPr>
            <a:normAutofit/>
          </a:bodyPr>
          <a:lstStyle/>
          <a:p>
            <a:r>
              <a:rPr lang="en-US" sz="4000"/>
              <a:t>Short-Term Pivots</a:t>
            </a:r>
          </a:p>
        </p:txBody>
      </p:sp>
      <p:sp>
        <p:nvSpPr>
          <p:cNvPr id="20" name="Content Placeholder 8">
            <a:extLst>
              <a:ext uri="{FF2B5EF4-FFF2-40B4-BE49-F238E27FC236}">
                <a16:creationId xmlns:a16="http://schemas.microsoft.com/office/drawing/2014/main" id="{A84004E5-B702-444F-91E4-CEABE6173E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908082" cy="4351338"/>
          </a:xfrm>
        </p:spPr>
        <p:txBody>
          <a:bodyPr>
            <a:normAutofit/>
          </a:bodyPr>
          <a:lstStyle/>
          <a:p>
            <a:r>
              <a:rPr lang="en-US" sz="2000" dirty="0"/>
              <a:t>Ledbury shifts shirt production line to make masks: </a:t>
            </a:r>
            <a:r>
              <a:rPr lang="en-US" sz="2000" dirty="0">
                <a:hlinkClick r:id="rId2"/>
              </a:rPr>
              <a:t>https://richmondbizsense.com/2020/04/08/local-clothiers-shift-production-to-protective-masks/</a:t>
            </a:r>
            <a:endParaRPr lang="en-US" sz="2000" dirty="0"/>
          </a:p>
          <a:p>
            <a:endParaRPr lang="en-US" sz="2000" dirty="0"/>
          </a:p>
          <a:p>
            <a:r>
              <a:rPr lang="en-US" sz="2000" dirty="0" err="1"/>
              <a:t>Indevco</a:t>
            </a:r>
            <a:r>
              <a:rPr lang="en-US" sz="2000" dirty="0"/>
              <a:t> shifts production to make PPE for health care workers: </a:t>
            </a:r>
            <a:r>
              <a:rPr lang="en-US" sz="2000" dirty="0">
                <a:hlinkClick r:id="rId3"/>
              </a:rPr>
              <a:t>https://indevconorthamerica.com/indevco-north-america-shifts-production-of-house-wrap-to-isolation-gown-materials/</a:t>
            </a:r>
            <a:endParaRPr lang="en-US" sz="2000" dirty="0"/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21" name="Rounded Rectangle 15">
            <a:extLst>
              <a:ext uri="{FF2B5EF4-FFF2-40B4-BE49-F238E27FC236}">
                <a16:creationId xmlns:a16="http://schemas.microsoft.com/office/drawing/2014/main" id="{BB08DC4E-794F-43A6-9197-15C12A7E59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28932" y="958640"/>
            <a:ext cx="4419604" cy="4945244"/>
          </a:xfrm>
          <a:prstGeom prst="roundRect">
            <a:avLst>
              <a:gd name="adj" fmla="val 3513"/>
            </a:avLst>
          </a:prstGeom>
          <a:solidFill>
            <a:srgbClr val="FFFFFF"/>
          </a:solidFill>
          <a:ln w="15875">
            <a:solidFill>
              <a:srgbClr val="4E4F38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bottle of water&#10;&#10;Description automatically generated">
            <a:extLst>
              <a:ext uri="{FF2B5EF4-FFF2-40B4-BE49-F238E27FC236}">
                <a16:creationId xmlns:a16="http://schemas.microsoft.com/office/drawing/2014/main" id="{3C88B4F4-8478-4E16-9922-6115F29D980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88" r="16859" b="-2"/>
          <a:stretch/>
        </p:blipFill>
        <p:spPr>
          <a:xfrm>
            <a:off x="7410517" y="1258529"/>
            <a:ext cx="3832042" cy="4330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7119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0857522E-E7E8-4B13-AAEA-3D90FD2D06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3" name="Freeform 19">
            <a:extLst>
              <a:ext uri="{FF2B5EF4-FFF2-40B4-BE49-F238E27FC236}">
                <a16:creationId xmlns:a16="http://schemas.microsoft.com/office/drawing/2014/main" id="{51A5673D-423E-4E5D-B642-77D39FECB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6487116" cy="6858000"/>
          </a:xfrm>
          <a:custGeom>
            <a:avLst/>
            <a:gdLst>
              <a:gd name="connsiteX0" fmla="*/ 0 w 6487116"/>
              <a:gd name="connsiteY0" fmla="*/ 0 h 6858000"/>
              <a:gd name="connsiteX1" fmla="*/ 1850111 w 6487116"/>
              <a:gd name="connsiteY1" fmla="*/ 0 h 6858000"/>
              <a:gd name="connsiteX2" fmla="*/ 6487116 w 6487116"/>
              <a:gd name="connsiteY2" fmla="*/ 0 h 6858000"/>
              <a:gd name="connsiteX3" fmla="*/ 6487116 w 6487116"/>
              <a:gd name="connsiteY3" fmla="*/ 1900238 h 6858000"/>
              <a:gd name="connsiteX4" fmla="*/ 6116700 w 6487116"/>
              <a:gd name="connsiteY4" fmla="*/ 2178050 h 6858000"/>
              <a:gd name="connsiteX5" fmla="*/ 6112466 w 6487116"/>
              <a:gd name="connsiteY5" fmla="*/ 2184400 h 6858000"/>
              <a:gd name="connsiteX6" fmla="*/ 6106116 w 6487116"/>
              <a:gd name="connsiteY6" fmla="*/ 2193925 h 6858000"/>
              <a:gd name="connsiteX7" fmla="*/ 6099766 w 6487116"/>
              <a:gd name="connsiteY7" fmla="*/ 2201863 h 6858000"/>
              <a:gd name="connsiteX8" fmla="*/ 6099766 w 6487116"/>
              <a:gd name="connsiteY8" fmla="*/ 2211388 h 6858000"/>
              <a:gd name="connsiteX9" fmla="*/ 6099766 w 6487116"/>
              <a:gd name="connsiteY9" fmla="*/ 2220913 h 6858000"/>
              <a:gd name="connsiteX10" fmla="*/ 6106116 w 6487116"/>
              <a:gd name="connsiteY10" fmla="*/ 2228850 h 6858000"/>
              <a:gd name="connsiteX11" fmla="*/ 6112466 w 6487116"/>
              <a:gd name="connsiteY11" fmla="*/ 2238375 h 6858000"/>
              <a:gd name="connsiteX12" fmla="*/ 6116700 w 6487116"/>
              <a:gd name="connsiteY12" fmla="*/ 2244725 h 6858000"/>
              <a:gd name="connsiteX13" fmla="*/ 6487116 w 6487116"/>
              <a:gd name="connsiteY13" fmla="*/ 2522538 h 6858000"/>
              <a:gd name="connsiteX14" fmla="*/ 6487116 w 6487116"/>
              <a:gd name="connsiteY14" fmla="*/ 6858000 h 6858000"/>
              <a:gd name="connsiteX15" fmla="*/ 1850111 w 6487116"/>
              <a:gd name="connsiteY15" fmla="*/ 6858000 h 6858000"/>
              <a:gd name="connsiteX16" fmla="*/ 0 w 6487116"/>
              <a:gd name="connsiteY1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487116" h="6858000">
                <a:moveTo>
                  <a:pt x="0" y="0"/>
                </a:moveTo>
                <a:lnTo>
                  <a:pt x="1850111" y="0"/>
                </a:lnTo>
                <a:lnTo>
                  <a:pt x="6487116" y="0"/>
                </a:lnTo>
                <a:lnTo>
                  <a:pt x="6487116" y="1900238"/>
                </a:lnTo>
                <a:lnTo>
                  <a:pt x="6116700" y="2178050"/>
                </a:lnTo>
                <a:lnTo>
                  <a:pt x="6112466" y="2184400"/>
                </a:lnTo>
                <a:lnTo>
                  <a:pt x="6106116" y="2193925"/>
                </a:lnTo>
                <a:lnTo>
                  <a:pt x="6099766" y="2201863"/>
                </a:lnTo>
                <a:lnTo>
                  <a:pt x="6099766" y="2211388"/>
                </a:lnTo>
                <a:lnTo>
                  <a:pt x="6099766" y="2220913"/>
                </a:lnTo>
                <a:lnTo>
                  <a:pt x="6106116" y="2228850"/>
                </a:lnTo>
                <a:lnTo>
                  <a:pt x="6112466" y="2238375"/>
                </a:lnTo>
                <a:lnTo>
                  <a:pt x="6116700" y="2244725"/>
                </a:lnTo>
                <a:lnTo>
                  <a:pt x="6487116" y="2522538"/>
                </a:lnTo>
                <a:lnTo>
                  <a:pt x="6487116" y="6858000"/>
                </a:lnTo>
                <a:lnTo>
                  <a:pt x="1850111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A718466-01AF-46B6-A03A-5144A42594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908082" cy="1325563"/>
          </a:xfrm>
        </p:spPr>
        <p:txBody>
          <a:bodyPr>
            <a:normAutofit/>
          </a:bodyPr>
          <a:lstStyle/>
          <a:p>
            <a:r>
              <a:rPr lang="en-US" sz="4000"/>
              <a:t>Long-Term Pivots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C2DFFC18-83E0-4CCF-AA18-74ABF9794E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908082" cy="4351338"/>
          </a:xfrm>
        </p:spPr>
        <p:txBody>
          <a:bodyPr>
            <a:normAutofit/>
          </a:bodyPr>
          <a:lstStyle/>
          <a:p>
            <a:r>
              <a:rPr lang="en-US" sz="2000" dirty="0"/>
              <a:t>Fundamental change to sales, distribution, or production models.</a:t>
            </a:r>
          </a:p>
          <a:p>
            <a:endParaRPr lang="en-US" sz="2000" dirty="0"/>
          </a:p>
          <a:p>
            <a:r>
              <a:rPr lang="en-US" sz="2000" dirty="0"/>
              <a:t>Chesterfield Car Hauler To Build Home Delivery Service: </a:t>
            </a:r>
            <a:r>
              <a:rPr lang="en-US" sz="2000" dirty="0">
                <a:hlinkClick r:id="rId2"/>
              </a:rPr>
              <a:t>https://richmondbizsense.com/2020/05/13/chesterfield-car-hauler-revs-up-5m-capital-raise-to-build-home-delivery-service/</a:t>
            </a:r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25" name="Rounded Rectangle 15">
            <a:extLst>
              <a:ext uri="{FF2B5EF4-FFF2-40B4-BE49-F238E27FC236}">
                <a16:creationId xmlns:a16="http://schemas.microsoft.com/office/drawing/2014/main" id="{BB08DC4E-794F-43A6-9197-15C12A7E59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28932" y="958640"/>
            <a:ext cx="4419604" cy="4945244"/>
          </a:xfrm>
          <a:prstGeom prst="roundRect">
            <a:avLst>
              <a:gd name="adj" fmla="val 3513"/>
            </a:avLst>
          </a:prstGeom>
          <a:solidFill>
            <a:srgbClr val="FFFFFF"/>
          </a:solidFill>
          <a:ln w="15875">
            <a:solidFill>
              <a:srgbClr val="3E776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3A6199D6-4C9E-4BE0-9DD2-F4277CC81A4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61" r="-1" b="-1"/>
          <a:stretch/>
        </p:blipFill>
        <p:spPr>
          <a:xfrm>
            <a:off x="7410517" y="1258529"/>
            <a:ext cx="3832042" cy="4330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5198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EDD119B-6BFA-4C3F-90CE-97DAFD604E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129D46-CBE5-4258-8752-054307CE66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86012" y="2181497"/>
            <a:ext cx="6766078" cy="1972491"/>
          </a:xfrm>
        </p:spPr>
        <p:txBody>
          <a:bodyPr anchor="ctr">
            <a:normAutofit/>
          </a:bodyPr>
          <a:lstStyle/>
          <a:p>
            <a:pPr algn="r"/>
            <a:r>
              <a:rPr lang="en-US" sz="4800" dirty="0">
                <a:solidFill>
                  <a:schemeClr val="bg1"/>
                </a:solidFill>
              </a:rPr>
              <a:t>Thinking Through </a:t>
            </a:r>
            <a:br>
              <a:rPr lang="en-US" sz="4800" dirty="0">
                <a:solidFill>
                  <a:schemeClr val="bg1"/>
                </a:solidFill>
              </a:rPr>
            </a:br>
            <a:r>
              <a:rPr lang="en-US" sz="4800" dirty="0">
                <a:solidFill>
                  <a:schemeClr val="bg1"/>
                </a:solidFill>
              </a:rPr>
              <a:t>Your Pivot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23C62E-EC97-4E6C-92C2-23EA270752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67248" y="5474287"/>
            <a:ext cx="8657504" cy="607423"/>
          </a:xfrm>
        </p:spPr>
        <p:txBody>
          <a:bodyPr anchor="ctr">
            <a:noAutofit/>
          </a:bodyPr>
          <a:lstStyle/>
          <a:p>
            <a:pPr algn="l"/>
            <a:r>
              <a:rPr lang="en-US" sz="2200" dirty="0">
                <a:solidFill>
                  <a:srgbClr val="FFC000"/>
                </a:solidFill>
              </a:rPr>
              <a:t>Question everything | Become a researcher | Explore alternate use cases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C1572D0-F0FD-4D84-8F82-DC59140EB9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38160" y="2057399"/>
            <a:ext cx="0" cy="27432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7A502264-D758-8C4A-80A1-A435E42850FA}"/>
              </a:ext>
            </a:extLst>
          </p:cNvPr>
          <p:cNvSpPr txBox="1"/>
          <p:nvPr/>
        </p:nvSpPr>
        <p:spPr>
          <a:xfrm>
            <a:off x="8624230" y="2274837"/>
            <a:ext cx="25505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C000"/>
                </a:solidFill>
              </a:rPr>
              <a:t>“Because the world is changing, we can never assume that the way we have done things in the past is adequate for the future.”</a:t>
            </a:r>
          </a:p>
          <a:p>
            <a:endParaRPr lang="en-US" b="1" dirty="0">
              <a:solidFill>
                <a:srgbClr val="FFC000"/>
              </a:solidFill>
            </a:endParaRPr>
          </a:p>
          <a:p>
            <a:r>
              <a:rPr lang="en-US" dirty="0">
                <a:solidFill>
                  <a:srgbClr val="FFC000"/>
                </a:solidFill>
              </a:rPr>
              <a:t>-- Yvon Chouinard</a:t>
            </a:r>
          </a:p>
        </p:txBody>
      </p:sp>
    </p:spTree>
    <p:extLst>
      <p:ext uri="{BB962C8B-B14F-4D97-AF65-F5344CB8AC3E}">
        <p14:creationId xmlns:p14="http://schemas.microsoft.com/office/powerpoint/2010/main" val="38240530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00311E-4F54-44D8-94DB-167919836B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Question Everything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0E82C5-3226-47E7-AB9D-9B752B1320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best route to improvement is self-discovery. Ask yourself critical questions such as:</a:t>
            </a:r>
          </a:p>
          <a:p>
            <a:endParaRPr lang="en-US" dirty="0"/>
          </a:p>
          <a:p>
            <a:r>
              <a:rPr lang="en-US" dirty="0"/>
              <a:t>Are we solving for the right problem?</a:t>
            </a:r>
          </a:p>
          <a:p>
            <a:r>
              <a:rPr lang="en-US" dirty="0"/>
              <a:t>Is this the best use for our technology, product, or service?</a:t>
            </a:r>
          </a:p>
          <a:p>
            <a:r>
              <a:rPr lang="en-US" dirty="0"/>
              <a:t>Are we reaching our customers efficiently enough?</a:t>
            </a:r>
          </a:p>
          <a:p>
            <a:r>
              <a:rPr lang="en-US" dirty="0"/>
              <a:t>Are we generating maximum revenue?</a:t>
            </a:r>
          </a:p>
          <a:p>
            <a:r>
              <a:rPr lang="en-US" dirty="0"/>
              <a:t>Are we addressing the market properly?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385FB94-3E5B-7C49-920B-B8872BFFEB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9017" y="4781005"/>
            <a:ext cx="2736102" cy="1625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7692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00311E-4F54-44D8-94DB-167919836B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Become A Researcher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0E82C5-3226-47E7-AB9D-9B752B1320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9825446" cy="480042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Just like deciding initial strategy, a pivot should be based on data, experience, observation, and insight. Take note of industry victories. Take better notes on the failures.</a:t>
            </a:r>
          </a:p>
          <a:p>
            <a:endParaRPr lang="en-US" dirty="0"/>
          </a:p>
          <a:p>
            <a:r>
              <a:rPr lang="en-US" b="1" dirty="0"/>
              <a:t>Good resources:</a:t>
            </a:r>
          </a:p>
          <a:p>
            <a:pPr lvl="1"/>
            <a:r>
              <a:rPr lang="en-US" dirty="0">
                <a:hlinkClick r:id="rId2"/>
              </a:rPr>
              <a:t>https://www.fastcompany.com/</a:t>
            </a:r>
            <a:endParaRPr lang="en-US" dirty="0"/>
          </a:p>
          <a:p>
            <a:pPr lvl="1"/>
            <a:r>
              <a:rPr lang="en-US" dirty="0">
                <a:hlinkClick r:id="rId3"/>
              </a:rPr>
              <a:t>https://www.forbes.com/business/#1ace4d46535f</a:t>
            </a:r>
            <a:endParaRPr lang="en-US" dirty="0"/>
          </a:p>
          <a:p>
            <a:pPr lvl="1"/>
            <a:r>
              <a:rPr lang="en-US" dirty="0">
                <a:hlinkClick r:id="rId4"/>
              </a:rPr>
              <a:t>https://smallbiztrends.com/</a:t>
            </a:r>
            <a:endParaRPr lang="en-US" b="1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Again, in observation you should keep questions in </a:t>
            </a:r>
          </a:p>
          <a:p>
            <a:pPr marL="0" indent="0">
              <a:buNone/>
            </a:pPr>
            <a:r>
              <a:rPr lang="en-US" dirty="0"/>
              <a:t>mind like -- How can I make an impact? How do I</a:t>
            </a:r>
          </a:p>
          <a:p>
            <a:pPr marL="0" indent="0">
              <a:buNone/>
            </a:pPr>
            <a:r>
              <a:rPr lang="en-US" dirty="0"/>
              <a:t> stay relevant? Can we do what they did?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88DB96F-CD27-DA49-947E-B467F41A006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5914" y="2978331"/>
            <a:ext cx="4530291" cy="3002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3013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00311E-4F54-44D8-94DB-167919836B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Explore Alternate Use Cases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0E82C5-3226-47E7-AB9D-9B752B1320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6408" y="1690688"/>
            <a:ext cx="10879183" cy="2711495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2600" b="1" dirty="0"/>
              <a:t>Burnout: </a:t>
            </a:r>
            <a:r>
              <a:rPr lang="en-US" sz="2600" dirty="0"/>
              <a:t>the ugly side of problem-solving that innovators and entrepreneurs face regularly. Remember, bringing in a fresh perspective never hurts.</a:t>
            </a:r>
          </a:p>
          <a:p>
            <a:pPr marL="0" indent="0" algn="ctr">
              <a:buNone/>
            </a:pPr>
            <a:endParaRPr lang="en-US" sz="2400" dirty="0"/>
          </a:p>
          <a:p>
            <a:r>
              <a:rPr lang="en-US" sz="2400" dirty="0"/>
              <a:t> Survey your digital network – ask open questions</a:t>
            </a:r>
          </a:p>
          <a:p>
            <a:r>
              <a:rPr lang="en-US" sz="2400" dirty="0"/>
              <a:t> Consult with people who have no opinion of your industry</a:t>
            </a:r>
          </a:p>
          <a:p>
            <a:r>
              <a:rPr lang="en-US" sz="2400" dirty="0"/>
              <a:t> Re-frame the problem you are trying to solve: Is there an opportunity to better serve a market you had never considered before?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B6A09EC-FD2A-174D-BE7D-A5B12D75AC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9442" y="4336869"/>
            <a:ext cx="4333114" cy="2263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8975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4377</TotalTime>
  <Words>613</Words>
  <Application>Microsoft Macintosh PowerPoint</Application>
  <PresentationFormat>Widescreen</PresentationFormat>
  <Paragraphs>56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Using Crisis As An Opportunity</vt:lpstr>
      <vt:lpstr>What Do We Know About The Covid Economy?</vt:lpstr>
      <vt:lpstr>What Does It Mean To Pivot?</vt:lpstr>
      <vt:lpstr>Short-Term Pivots</vt:lpstr>
      <vt:lpstr>Long-Term Pivots</vt:lpstr>
      <vt:lpstr>Thinking Through  Your Pivot</vt:lpstr>
      <vt:lpstr>Question Everything</vt:lpstr>
      <vt:lpstr>Become A Researcher</vt:lpstr>
      <vt:lpstr>Explore Alternate Use Cases</vt:lpstr>
      <vt:lpstr>If They Did It, So Can You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Using Crisis As An Opportunity</dc:title>
  <dc:creator>Adam Sledd</dc:creator>
  <cp:lastModifiedBy>ian ragland</cp:lastModifiedBy>
  <cp:revision>23</cp:revision>
  <dcterms:created xsi:type="dcterms:W3CDTF">2020-05-13T15:55:03Z</dcterms:created>
  <dcterms:modified xsi:type="dcterms:W3CDTF">2020-05-25T15:57:52Z</dcterms:modified>
</cp:coreProperties>
</file>