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60" r:id="rId4"/>
    <p:sldId id="264" r:id="rId5"/>
    <p:sldId id="261" r:id="rId6"/>
    <p:sldId id="262" r:id="rId7"/>
    <p:sldId id="265"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5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6/10/2020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22410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415008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4694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303544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6/10/2020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539844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05416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05519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743637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037146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6/10/2020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451573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6/10/2020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63611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F6FA2B21-3FCD-4721-B95C-427943F61125}" type="datetime1">
              <a:rPr lang="en-US" smtClean="0"/>
              <a:t>6/10/2020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10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4141746592"/>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3" r:id="rId5"/>
    <p:sldLayoutId id="2147483708" r:id="rId6"/>
    <p:sldLayoutId id="2147483709" r:id="rId7"/>
    <p:sldLayoutId id="2147483710" r:id="rId8"/>
    <p:sldLayoutId id="2147483711" r:id="rId9"/>
    <p:sldLayoutId id="2147483712" r:id="rId10"/>
    <p:sldLayoutId id="2147483714" r:id="rId11"/>
  </p:sldLayoutIdLst>
  <p:hf sldNum="0" hdr="0" ftr="0" dt="0"/>
  <p:txStyles>
    <p:titleStyle>
      <a:lvl1pPr algn="l" defTabSz="914400" rtl="0" eaLnBrk="1" latinLnBrk="0" hangingPunct="1">
        <a:lnSpc>
          <a:spcPct val="90000"/>
        </a:lnSpc>
        <a:spcBef>
          <a:spcPct val="0"/>
        </a:spcBef>
        <a:buNone/>
        <a:defRPr lang="en-US" sz="4800" b="1"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ba.gov/page/coronavirus-covid-19-small-business-guidance-loan-resources" TargetMode="External"/><Relationship Id="rId2" Type="http://schemas.openxmlformats.org/officeDocument/2006/relationships/hyperlink" Target="https://home.treasury.gov/policy-issues/cares/assistance-for-small-businesses" TargetMode="External"/><Relationship Id="rId1" Type="http://schemas.openxmlformats.org/officeDocument/2006/relationships/slideLayout" Target="../slideLayouts/slideLayout2.xml"/><Relationship Id="rId4" Type="http://schemas.openxmlformats.org/officeDocument/2006/relationships/hyperlink" Target="https://future.aicpa.org/resources/toolkit/paycheck-protection-program-resources-for-cpa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E2706C0-F203-49AE-B3CA-FE78A3C13E31}"/>
              </a:ext>
            </a:extLst>
          </p:cNvPr>
          <p:cNvPicPr>
            <a:picLocks noChangeAspect="1"/>
          </p:cNvPicPr>
          <p:nvPr/>
        </p:nvPicPr>
        <p:blipFill rotWithShape="1">
          <a:blip r:embed="rId2"/>
          <a:srcRect t="10000"/>
          <a:stretch/>
        </p:blipFill>
        <p:spPr>
          <a:xfrm>
            <a:off x="20" y="-839"/>
            <a:ext cx="12191980" cy="6858000"/>
          </a:xfrm>
          <a:prstGeom prst="rect">
            <a:avLst/>
          </a:prstGeom>
        </p:spPr>
      </p:pic>
      <p:sp useBgFill="1">
        <p:nvSpPr>
          <p:cNvPr id="9" name="Rectangle 8">
            <a:extLst>
              <a:ext uri="{FF2B5EF4-FFF2-40B4-BE49-F238E27FC236}">
                <a16:creationId xmlns:a16="http://schemas.microsoft.com/office/drawing/2014/main" id="{BF9FFE17-DE95-4821-ACC1-B90C95449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a:extLst>
              <a:ext uri="{FF2B5EF4-FFF2-40B4-BE49-F238E27FC236}">
                <a16:creationId xmlns:a16="http://schemas.microsoft.com/office/drawing/2014/main" id="{03CF76AF-FF72-4430-A772-058403290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2" name="Title 1">
            <a:extLst>
              <a:ext uri="{FF2B5EF4-FFF2-40B4-BE49-F238E27FC236}">
                <a16:creationId xmlns:a16="http://schemas.microsoft.com/office/drawing/2014/main" id="{D68A9D83-07B5-4DD6-989F-779216A9EC30}"/>
              </a:ext>
            </a:extLst>
          </p:cNvPr>
          <p:cNvSpPr>
            <a:spLocks noGrp="1"/>
          </p:cNvSpPr>
          <p:nvPr>
            <p:ph type="ctrTitle"/>
          </p:nvPr>
        </p:nvSpPr>
        <p:spPr>
          <a:xfrm>
            <a:off x="1771132" y="2091263"/>
            <a:ext cx="8649738" cy="2590800"/>
          </a:xfrm>
        </p:spPr>
        <p:txBody>
          <a:bodyPr>
            <a:normAutofit fontScale="90000"/>
          </a:bodyPr>
          <a:lstStyle/>
          <a:p>
            <a:r>
              <a:rPr lang="en-US" dirty="0"/>
              <a:t>Payroll protection program</a:t>
            </a:r>
          </a:p>
        </p:txBody>
      </p:sp>
      <p:sp>
        <p:nvSpPr>
          <p:cNvPr id="3" name="Subtitle 2">
            <a:extLst>
              <a:ext uri="{FF2B5EF4-FFF2-40B4-BE49-F238E27FC236}">
                <a16:creationId xmlns:a16="http://schemas.microsoft.com/office/drawing/2014/main" id="{68BC6A88-7059-4073-889F-2A337D2F6CB9}"/>
              </a:ext>
            </a:extLst>
          </p:cNvPr>
          <p:cNvSpPr>
            <a:spLocks noGrp="1"/>
          </p:cNvSpPr>
          <p:nvPr>
            <p:ph type="subTitle" idx="1"/>
          </p:nvPr>
        </p:nvSpPr>
        <p:spPr>
          <a:xfrm>
            <a:off x="1771130" y="4682062"/>
            <a:ext cx="8652788" cy="457201"/>
          </a:xfrm>
        </p:spPr>
        <p:txBody>
          <a:bodyPr>
            <a:normAutofit/>
          </a:bodyPr>
          <a:lstStyle/>
          <a:p>
            <a:r>
              <a:rPr lang="en-US" dirty="0"/>
              <a:t>Presented by Town of Ashland and Market Ashland Partnership</a:t>
            </a:r>
          </a:p>
        </p:txBody>
      </p:sp>
      <p:sp>
        <p:nvSpPr>
          <p:cNvPr id="13" name="Rectangle 12">
            <a:extLst>
              <a:ext uri="{FF2B5EF4-FFF2-40B4-BE49-F238E27FC236}">
                <a16:creationId xmlns:a16="http://schemas.microsoft.com/office/drawing/2014/main" id="{0B1C8180-2FDD-4202-8C45-4057CB1AB2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5" name="Straight Connector 14">
            <a:extLst>
              <a:ext uri="{FF2B5EF4-FFF2-40B4-BE49-F238E27FC236}">
                <a16:creationId xmlns:a16="http://schemas.microsoft.com/office/drawing/2014/main" id="{D6E86CC6-13EA-4A88-86AD-CF27BF52CC9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3F80B441-4F7D-4B40-8A13-FED03A1F3A1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1267730"/>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0C7FD1A-44B1-4E4C-B0C9-A8103DCCDCC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913025"/>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216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2E681-2BFC-4AD4-AAF0-11D1ED1BC27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B15F049D-4E29-4669-BFA1-58CC1528C4EF}"/>
              </a:ext>
            </a:extLst>
          </p:cNvPr>
          <p:cNvSpPr>
            <a:spLocks noGrp="1"/>
          </p:cNvSpPr>
          <p:nvPr>
            <p:ph idx="1"/>
          </p:nvPr>
        </p:nvSpPr>
        <p:spPr/>
        <p:txBody>
          <a:bodyPr/>
          <a:lstStyle/>
          <a:p>
            <a:r>
              <a:rPr lang="en-US" sz="3600" dirty="0"/>
              <a:t>This presentation is based on information as of June 6, 2020.  The rules and regulations are constantly changing.  Please work with your bank and financial advisors to ensure you are following the most recent changes when you complete your applications.</a:t>
            </a:r>
          </a:p>
          <a:p>
            <a:endParaRPr lang="en-US" dirty="0"/>
          </a:p>
        </p:txBody>
      </p:sp>
    </p:spTree>
    <p:extLst>
      <p:ext uri="{BB962C8B-B14F-4D97-AF65-F5344CB8AC3E}">
        <p14:creationId xmlns:p14="http://schemas.microsoft.com/office/powerpoint/2010/main" val="2765139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3EDAB-1079-42F8-82FA-5676BDFBB756}"/>
              </a:ext>
            </a:extLst>
          </p:cNvPr>
          <p:cNvSpPr>
            <a:spLocks noGrp="1"/>
          </p:cNvSpPr>
          <p:nvPr>
            <p:ph type="title"/>
          </p:nvPr>
        </p:nvSpPr>
        <p:spPr/>
        <p:txBody>
          <a:bodyPr/>
          <a:lstStyle/>
          <a:p>
            <a:r>
              <a:rPr lang="en-US" dirty="0"/>
              <a:t>PPP Application Process</a:t>
            </a:r>
          </a:p>
        </p:txBody>
      </p:sp>
      <p:sp>
        <p:nvSpPr>
          <p:cNvPr id="3" name="Content Placeholder 2">
            <a:extLst>
              <a:ext uri="{FF2B5EF4-FFF2-40B4-BE49-F238E27FC236}">
                <a16:creationId xmlns:a16="http://schemas.microsoft.com/office/drawing/2014/main" id="{0CE26477-F0F6-41C6-B235-C77493B4C050}"/>
              </a:ext>
            </a:extLst>
          </p:cNvPr>
          <p:cNvSpPr>
            <a:spLocks noGrp="1"/>
          </p:cNvSpPr>
          <p:nvPr>
            <p:ph idx="1"/>
          </p:nvPr>
        </p:nvSpPr>
        <p:spPr/>
        <p:txBody>
          <a:bodyPr/>
          <a:lstStyle/>
          <a:p>
            <a:r>
              <a:rPr lang="en-US" dirty="0"/>
              <a:t>Administered by Small Business Administration – Applications through banks</a:t>
            </a:r>
          </a:p>
          <a:p>
            <a:r>
              <a:rPr lang="en-US" dirty="0"/>
              <a:t>Based on 2019 Payroll Data</a:t>
            </a:r>
          </a:p>
          <a:p>
            <a:r>
              <a:rPr lang="en-US" dirty="0"/>
              <a:t>Detailed payroll documentation required with application</a:t>
            </a:r>
          </a:p>
          <a:p>
            <a:r>
              <a:rPr lang="en-US" dirty="0"/>
              <a:t>Up to 2.5 times average monthly payroll</a:t>
            </a:r>
          </a:p>
          <a:p>
            <a:r>
              <a:rPr lang="en-US" dirty="0"/>
              <a:t>Loan with repayment over 5 years at 1 percent interest unless forgiven</a:t>
            </a:r>
          </a:p>
          <a:p>
            <a:endParaRPr lang="en-US" dirty="0"/>
          </a:p>
          <a:p>
            <a:endParaRPr lang="en-US" dirty="0"/>
          </a:p>
          <a:p>
            <a:r>
              <a:rPr lang="en-US" dirty="0"/>
              <a:t>As of June 2, 2020, there was still $120 billion left for small businesses.  Application deadline is June 30, 2020.</a:t>
            </a:r>
          </a:p>
        </p:txBody>
      </p:sp>
    </p:spTree>
    <p:extLst>
      <p:ext uri="{BB962C8B-B14F-4D97-AF65-F5344CB8AC3E}">
        <p14:creationId xmlns:p14="http://schemas.microsoft.com/office/powerpoint/2010/main" val="3660253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7CDC0-2FD7-405F-B2C2-654B50D4D734}"/>
              </a:ext>
            </a:extLst>
          </p:cNvPr>
          <p:cNvSpPr>
            <a:spLocks noGrp="1"/>
          </p:cNvSpPr>
          <p:nvPr>
            <p:ph type="title"/>
          </p:nvPr>
        </p:nvSpPr>
        <p:spPr/>
        <p:txBody>
          <a:bodyPr>
            <a:normAutofit fontScale="90000"/>
          </a:bodyPr>
          <a:lstStyle/>
          <a:p>
            <a:r>
              <a:rPr lang="en-US" dirty="0"/>
              <a:t>Application Documentation Requirements</a:t>
            </a:r>
          </a:p>
        </p:txBody>
      </p:sp>
      <p:sp>
        <p:nvSpPr>
          <p:cNvPr id="3" name="Content Placeholder 2">
            <a:extLst>
              <a:ext uri="{FF2B5EF4-FFF2-40B4-BE49-F238E27FC236}">
                <a16:creationId xmlns:a16="http://schemas.microsoft.com/office/drawing/2014/main" id="{0938258A-60BD-4C19-974A-8A943A5E5CD8}"/>
              </a:ext>
            </a:extLst>
          </p:cNvPr>
          <p:cNvSpPr>
            <a:spLocks noGrp="1"/>
          </p:cNvSpPr>
          <p:nvPr>
            <p:ph idx="1"/>
          </p:nvPr>
        </p:nvSpPr>
        <p:spPr/>
        <p:txBody>
          <a:bodyPr/>
          <a:lstStyle/>
          <a:p>
            <a:r>
              <a:rPr lang="en-US" dirty="0"/>
              <a:t>2019 941s submitted to the IRS</a:t>
            </a:r>
          </a:p>
          <a:p>
            <a:r>
              <a:rPr lang="en-US" dirty="0"/>
              <a:t>2019 W2s submitted to the IRS</a:t>
            </a:r>
          </a:p>
          <a:p>
            <a:r>
              <a:rPr lang="en-US" dirty="0"/>
              <a:t>Detailed Payroll Reports that Match the 941s</a:t>
            </a:r>
          </a:p>
          <a:p>
            <a:r>
              <a:rPr lang="en-US" dirty="0"/>
              <a:t>Detailed 2020 Payroll Reports that include 2/15/2020</a:t>
            </a:r>
          </a:p>
          <a:p>
            <a:r>
              <a:rPr lang="en-US" dirty="0"/>
              <a:t>Government issued identification for all signers</a:t>
            </a:r>
          </a:p>
          <a:p>
            <a:r>
              <a:rPr lang="en-US" dirty="0"/>
              <a:t>Sole proprietors – 2019 Schedule C from personal tax return</a:t>
            </a:r>
          </a:p>
          <a:p>
            <a:r>
              <a:rPr lang="en-US" dirty="0"/>
              <a:t>Sole proprietors – Copy of bank statement that shows 2/15/2020</a:t>
            </a:r>
          </a:p>
          <a:p>
            <a:r>
              <a:rPr lang="en-US" dirty="0"/>
              <a:t>LLCs and corporations must be in good standing with the State Corporation Commission</a:t>
            </a:r>
          </a:p>
        </p:txBody>
      </p:sp>
    </p:spTree>
    <p:extLst>
      <p:ext uri="{BB962C8B-B14F-4D97-AF65-F5344CB8AC3E}">
        <p14:creationId xmlns:p14="http://schemas.microsoft.com/office/powerpoint/2010/main" val="3067037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FAC8C-E47A-4856-AD44-649E7F1BCFA4}"/>
              </a:ext>
            </a:extLst>
          </p:cNvPr>
          <p:cNvSpPr>
            <a:spLocks noGrp="1"/>
          </p:cNvSpPr>
          <p:nvPr>
            <p:ph type="title"/>
          </p:nvPr>
        </p:nvSpPr>
        <p:spPr/>
        <p:txBody>
          <a:bodyPr/>
          <a:lstStyle/>
          <a:p>
            <a:r>
              <a:rPr lang="en-US" dirty="0"/>
              <a:t>PPP Forgiveness</a:t>
            </a:r>
          </a:p>
        </p:txBody>
      </p:sp>
      <p:sp>
        <p:nvSpPr>
          <p:cNvPr id="3" name="Content Placeholder 2">
            <a:extLst>
              <a:ext uri="{FF2B5EF4-FFF2-40B4-BE49-F238E27FC236}">
                <a16:creationId xmlns:a16="http://schemas.microsoft.com/office/drawing/2014/main" id="{BAC54D29-1C24-4058-BDC5-11C619AFE2AA}"/>
              </a:ext>
            </a:extLst>
          </p:cNvPr>
          <p:cNvSpPr>
            <a:spLocks noGrp="1"/>
          </p:cNvSpPr>
          <p:nvPr>
            <p:ph idx="1"/>
          </p:nvPr>
        </p:nvSpPr>
        <p:spPr/>
        <p:txBody>
          <a:bodyPr/>
          <a:lstStyle/>
          <a:p>
            <a:r>
              <a:rPr lang="en-US" dirty="0"/>
              <a:t>Apply for forgiveness through bank – determination made by SBA</a:t>
            </a:r>
          </a:p>
          <a:p>
            <a:r>
              <a:rPr lang="en-US" dirty="0"/>
              <a:t>Recent legislation reduced the amount that must be used for payroll to 60%</a:t>
            </a:r>
          </a:p>
          <a:p>
            <a:r>
              <a:rPr lang="en-US" dirty="0"/>
              <a:t>Other expenses still limited to rent, mortgage, utilities and interest on loans</a:t>
            </a:r>
          </a:p>
          <a:p>
            <a:r>
              <a:rPr lang="en-US" dirty="0"/>
              <a:t>Extended time period to use funds from 8 to 24 weeks</a:t>
            </a:r>
          </a:p>
          <a:p>
            <a:r>
              <a:rPr lang="en-US" dirty="0"/>
              <a:t>Deadline to rehire workers is December 31, 2020</a:t>
            </a:r>
          </a:p>
          <a:p>
            <a:r>
              <a:rPr lang="en-US" dirty="0"/>
              <a:t>Eased rehire requirements </a:t>
            </a:r>
          </a:p>
          <a:p>
            <a:pPr lvl="1"/>
            <a:r>
              <a:rPr lang="en-US" dirty="0"/>
              <a:t>Must demonstrate inability to hire similarly qualified employees</a:t>
            </a:r>
          </a:p>
          <a:p>
            <a:r>
              <a:rPr lang="en-US" dirty="0"/>
              <a:t>Document, Document, Document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31901597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BA4BB-DA13-43CF-935F-3D788BDB5C0E}"/>
              </a:ext>
            </a:extLst>
          </p:cNvPr>
          <p:cNvSpPr>
            <a:spLocks noGrp="1"/>
          </p:cNvSpPr>
          <p:nvPr>
            <p:ph type="title"/>
          </p:nvPr>
        </p:nvSpPr>
        <p:spPr/>
        <p:txBody>
          <a:bodyPr/>
          <a:lstStyle/>
          <a:p>
            <a:r>
              <a:rPr lang="en-US" dirty="0"/>
              <a:t>Payroll Costs Allowed</a:t>
            </a:r>
          </a:p>
        </p:txBody>
      </p:sp>
      <p:sp>
        <p:nvSpPr>
          <p:cNvPr id="3" name="Content Placeholder 2">
            <a:extLst>
              <a:ext uri="{FF2B5EF4-FFF2-40B4-BE49-F238E27FC236}">
                <a16:creationId xmlns:a16="http://schemas.microsoft.com/office/drawing/2014/main" id="{D788049A-07A4-472F-A9F1-E6A6063849D7}"/>
              </a:ext>
            </a:extLst>
          </p:cNvPr>
          <p:cNvSpPr>
            <a:spLocks noGrp="1"/>
          </p:cNvSpPr>
          <p:nvPr>
            <p:ph idx="1"/>
          </p:nvPr>
        </p:nvSpPr>
        <p:spPr/>
        <p:txBody>
          <a:bodyPr/>
          <a:lstStyle/>
          <a:p>
            <a:r>
              <a:rPr lang="en-US" dirty="0"/>
              <a:t>Salaries up to $100,000 annualized</a:t>
            </a:r>
          </a:p>
          <a:p>
            <a:r>
              <a:rPr lang="en-US" dirty="0"/>
              <a:t>Bonuses </a:t>
            </a:r>
          </a:p>
          <a:p>
            <a:r>
              <a:rPr lang="en-US" dirty="0"/>
              <a:t>Hazard Pay</a:t>
            </a:r>
          </a:p>
          <a:p>
            <a:r>
              <a:rPr lang="en-US" dirty="0"/>
              <a:t>Health insurance premiums (except for sole-proprietors)</a:t>
            </a:r>
          </a:p>
          <a:p>
            <a:r>
              <a:rPr lang="en-US" dirty="0"/>
              <a:t>Retirement plan contributions (except for sole-proprietors)</a:t>
            </a:r>
          </a:p>
        </p:txBody>
      </p:sp>
    </p:spTree>
    <p:extLst>
      <p:ext uri="{BB962C8B-B14F-4D97-AF65-F5344CB8AC3E}">
        <p14:creationId xmlns:p14="http://schemas.microsoft.com/office/powerpoint/2010/main" val="1723578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EBE2-BFCE-495A-AB98-458818D274CF}"/>
              </a:ext>
            </a:extLst>
          </p:cNvPr>
          <p:cNvSpPr>
            <a:spLocks noGrp="1"/>
          </p:cNvSpPr>
          <p:nvPr>
            <p:ph type="title"/>
          </p:nvPr>
        </p:nvSpPr>
        <p:spPr/>
        <p:txBody>
          <a:bodyPr/>
          <a:lstStyle/>
          <a:p>
            <a:pPr algn="ctr"/>
            <a:r>
              <a:rPr lang="en-US" dirty="0"/>
              <a:t>Resources</a:t>
            </a:r>
          </a:p>
        </p:txBody>
      </p:sp>
      <p:sp>
        <p:nvSpPr>
          <p:cNvPr id="3" name="Content Placeholder 2">
            <a:extLst>
              <a:ext uri="{FF2B5EF4-FFF2-40B4-BE49-F238E27FC236}">
                <a16:creationId xmlns:a16="http://schemas.microsoft.com/office/drawing/2014/main" id="{53CF8B56-3783-4E54-A82A-402BE6B32C74}"/>
              </a:ext>
            </a:extLst>
          </p:cNvPr>
          <p:cNvSpPr>
            <a:spLocks noGrp="1"/>
          </p:cNvSpPr>
          <p:nvPr>
            <p:ph idx="1"/>
          </p:nvPr>
        </p:nvSpPr>
        <p:spPr/>
        <p:txBody>
          <a:bodyPr/>
          <a:lstStyle/>
          <a:p>
            <a:r>
              <a:rPr lang="en-US" dirty="0">
                <a:hlinkClick r:id="rId2"/>
              </a:rPr>
              <a:t>https://home.treasury.gov/policy-issues/cares/assistance-for-small-businesses</a:t>
            </a:r>
            <a:endParaRPr lang="en-US" dirty="0"/>
          </a:p>
          <a:p>
            <a:endParaRPr lang="en-US" dirty="0"/>
          </a:p>
          <a:p>
            <a:r>
              <a:rPr lang="en-US" dirty="0">
                <a:hlinkClick r:id="rId3"/>
              </a:rPr>
              <a:t>https://www.sba.gov/page/coronavirus-covid-19-small-business-guidance-loan-resources</a:t>
            </a:r>
            <a:endParaRPr lang="en-US" dirty="0"/>
          </a:p>
          <a:p>
            <a:endParaRPr lang="en-US" dirty="0"/>
          </a:p>
          <a:p>
            <a:r>
              <a:rPr lang="en-US" dirty="0">
                <a:hlinkClick r:id="rId4"/>
              </a:rPr>
              <a:t>https://future.aicpa.org/resources/toolkit/paycheck-protection-program-resources-for-cpas</a:t>
            </a:r>
            <a:endParaRPr lang="en-US" dirty="0"/>
          </a:p>
          <a:p>
            <a:pPr marL="0" indent="0">
              <a:buNone/>
            </a:pPr>
            <a:endParaRPr lang="en-US" dirty="0"/>
          </a:p>
        </p:txBody>
      </p:sp>
    </p:spTree>
    <p:extLst>
      <p:ext uri="{BB962C8B-B14F-4D97-AF65-F5344CB8AC3E}">
        <p14:creationId xmlns:p14="http://schemas.microsoft.com/office/powerpoint/2010/main" val="836379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D0B13-68A7-4366-9AE2-1DBA22FEA175}"/>
              </a:ext>
            </a:extLst>
          </p:cNvPr>
          <p:cNvSpPr>
            <a:spLocks noGrp="1"/>
          </p:cNvSpPr>
          <p:nvPr>
            <p:ph type="title"/>
          </p:nvPr>
        </p:nvSpPr>
        <p:spPr/>
        <p:txBody>
          <a:bodyPr/>
          <a:lstStyle/>
          <a:p>
            <a:pPr algn="ctr"/>
            <a:r>
              <a:rPr lang="en-US" dirty="0"/>
              <a:t>??Questions??</a:t>
            </a:r>
          </a:p>
        </p:txBody>
      </p:sp>
      <p:sp>
        <p:nvSpPr>
          <p:cNvPr id="3" name="Content Placeholder 2">
            <a:extLst>
              <a:ext uri="{FF2B5EF4-FFF2-40B4-BE49-F238E27FC236}">
                <a16:creationId xmlns:a16="http://schemas.microsoft.com/office/drawing/2014/main" id="{34B7C092-164E-4BB4-A8D4-C1B12B15685E}"/>
              </a:ext>
            </a:extLst>
          </p:cNvPr>
          <p:cNvSpPr>
            <a:spLocks noGrp="1"/>
          </p:cNvSpPr>
          <p:nvPr>
            <p:ph idx="1"/>
          </p:nvPr>
        </p:nvSpPr>
        <p:spPr/>
        <p:txBody>
          <a:bodyPr>
            <a:normAutofit/>
          </a:bodyPr>
          <a:lstStyle/>
          <a:p>
            <a:pPr marL="0" indent="0">
              <a:buNone/>
            </a:pPr>
            <a:r>
              <a:rPr lang="en-US" sz="2400" dirty="0"/>
              <a:t>Presenters:</a:t>
            </a:r>
          </a:p>
          <a:p>
            <a:pPr marL="0" indent="0">
              <a:buNone/>
            </a:pPr>
            <a:r>
              <a:rPr lang="en-US" sz="2400" dirty="0"/>
              <a:t>	Town of Ashland – Joe </a:t>
            </a:r>
            <a:r>
              <a:rPr lang="en-US" sz="2400" dirty="0" err="1"/>
              <a:t>Topham</a:t>
            </a:r>
            <a:r>
              <a:rPr lang="en-US" sz="2400" dirty="0"/>
              <a:t> and Nora Amos</a:t>
            </a:r>
          </a:p>
          <a:p>
            <a:pPr marL="0" indent="0">
              <a:buNone/>
            </a:pPr>
            <a:endParaRPr lang="en-US" sz="2400" dirty="0"/>
          </a:p>
          <a:p>
            <a:pPr marL="0" indent="0">
              <a:buNone/>
            </a:pPr>
            <a:r>
              <a:rPr lang="en-US" sz="2400" dirty="0"/>
              <a:t>	Market Ashland Partnership – Marnie Triscari and </a:t>
            </a:r>
            <a:r>
              <a:rPr lang="en-US" sz="2400"/>
              <a:t>Mary Capule</a:t>
            </a:r>
          </a:p>
        </p:txBody>
      </p:sp>
    </p:spTree>
    <p:extLst>
      <p:ext uri="{BB962C8B-B14F-4D97-AF65-F5344CB8AC3E}">
        <p14:creationId xmlns:p14="http://schemas.microsoft.com/office/powerpoint/2010/main" val="3830152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RegularSeedRightStep">
      <a:dk1>
        <a:srgbClr val="000000"/>
      </a:dk1>
      <a:lt1>
        <a:srgbClr val="FFFFFF"/>
      </a:lt1>
      <a:dk2>
        <a:srgbClr val="413024"/>
      </a:dk2>
      <a:lt2>
        <a:srgbClr val="E2E8E6"/>
      </a:lt2>
      <a:accent1>
        <a:srgbClr val="C34D7D"/>
      </a:accent1>
      <a:accent2>
        <a:srgbClr val="B13C3B"/>
      </a:accent2>
      <a:accent3>
        <a:srgbClr val="C37F4D"/>
      </a:accent3>
      <a:accent4>
        <a:srgbClr val="B19E3B"/>
      </a:accent4>
      <a:accent5>
        <a:srgbClr val="92AE44"/>
      </a:accent5>
      <a:accent6>
        <a:srgbClr val="61B13B"/>
      </a:accent6>
      <a:hlink>
        <a:srgbClr val="31956C"/>
      </a:hlink>
      <a:folHlink>
        <a:srgbClr val="7F7F7F"/>
      </a:folHlink>
    </a:clrScheme>
    <a:fontScheme name="Savon">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89</TotalTime>
  <Words>360</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8</vt:i4>
      </vt:variant>
    </vt:vector>
  </HeadingPairs>
  <TitlesOfParts>
    <vt:vector size="10" baseType="lpstr">
      <vt:lpstr>Garamond</vt:lpstr>
      <vt:lpstr>SavonVTI</vt:lpstr>
      <vt:lpstr>Payroll protection program</vt:lpstr>
      <vt:lpstr>Disclaimer</vt:lpstr>
      <vt:lpstr>PPP Application Process</vt:lpstr>
      <vt:lpstr>Application Documentation Requirements</vt:lpstr>
      <vt:lpstr>PPP Forgiveness</vt:lpstr>
      <vt:lpstr>Payroll Costs Allowed</vt:lpstr>
      <vt:lpstr>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protection program</dc:title>
  <dc:creator>Mary Capule</dc:creator>
  <cp:lastModifiedBy>Mary Capule</cp:lastModifiedBy>
  <cp:revision>9</cp:revision>
  <dcterms:created xsi:type="dcterms:W3CDTF">2020-06-08T11:35:09Z</dcterms:created>
  <dcterms:modified xsi:type="dcterms:W3CDTF">2020-06-10T22:29:10Z</dcterms:modified>
</cp:coreProperties>
</file>